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8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2241" y="0"/>
            <a:ext cx="2947035" cy="498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EB10D-7CA1-4B01-92E8-F3339BAFD0E1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80250"/>
            <a:ext cx="5440680" cy="39111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4615"/>
            <a:ext cx="2947035" cy="498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2241" y="9434615"/>
            <a:ext cx="2947035" cy="498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98289-6700-4BF6-BE35-CB40D6BAE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5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098289-6700-4BF6-BE35-CB40D6BAE81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2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43E82E-7521-8F8E-476F-B32C18395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077180"/>
            <a:ext cx="7766936" cy="1646302"/>
          </a:xfrm>
        </p:spPr>
        <p:txBody>
          <a:bodyPr/>
          <a:lstStyle/>
          <a:p>
            <a:r>
              <a:rPr kumimoji="1" lang="ja-JP" altLang="en-US" dirty="0"/>
              <a:t>特定非営利活動法人そら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630B1D-C27C-4A2C-A3EE-8432775A1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178" y="2921327"/>
            <a:ext cx="8118714" cy="1994801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dirty="0"/>
              <a:t>放課後等デイサービス</a:t>
            </a:r>
            <a:endParaRPr kumimoji="1" lang="en-US" altLang="ja-JP" sz="3600" dirty="0"/>
          </a:p>
          <a:p>
            <a:pPr algn="ctr"/>
            <a:r>
              <a:rPr lang="ja-JP" altLang="en-US" sz="3600" dirty="0"/>
              <a:t>支援プログラム</a:t>
            </a:r>
            <a:endParaRPr kumimoji="1" lang="ja-JP" altLang="en-US" sz="3600" dirty="0"/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C757D748-D6B2-5E5B-7F0A-F04F49201CB9}"/>
              </a:ext>
            </a:extLst>
          </p:cNvPr>
          <p:cNvSpPr txBox="1">
            <a:spLocks/>
          </p:cNvSpPr>
          <p:nvPr/>
        </p:nvSpPr>
        <p:spPr>
          <a:xfrm>
            <a:off x="1331178" y="5126557"/>
            <a:ext cx="8118714" cy="19948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600" dirty="0"/>
              <a:t>支援室そら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514274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D8959D-8E47-A21E-AD5A-13A6DF4B8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6252"/>
            <a:ext cx="8596668" cy="721895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本人支援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96BCBA-D466-4F00-D939-81327C259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18146"/>
            <a:ext cx="8596668" cy="5943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000" b="1" dirty="0"/>
              <a:t>⑤人間関係・社会性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</a:t>
            </a:r>
            <a:r>
              <a:rPr lang="ja-JP" altLang="en-US" sz="1900" dirty="0"/>
              <a:t>＊家庭や学校等とは違う小さな集団の中で、人との関り、やりとりを</a:t>
            </a:r>
            <a:endParaRPr lang="en-US" altLang="ja-JP" sz="1900" dirty="0"/>
          </a:p>
          <a:p>
            <a:pPr marL="0" indent="0">
              <a:buNone/>
            </a:pPr>
            <a:r>
              <a:rPr kumimoji="1" lang="ja-JP" altLang="en-US" sz="1900" b="1" dirty="0"/>
              <a:t>　　</a:t>
            </a:r>
            <a:r>
              <a:rPr kumimoji="1" lang="ja-JP" altLang="en-US" sz="1900" dirty="0"/>
              <a:t>積み重ねていくこと</a:t>
            </a:r>
            <a:r>
              <a:rPr lang="ja-JP" altLang="en-US" sz="1900" dirty="0"/>
              <a:t>で</a:t>
            </a:r>
            <a:r>
              <a:rPr kumimoji="1" lang="ja-JP" altLang="en-US" sz="1900" dirty="0"/>
              <a:t>、関係性を築いていくことができるように</a:t>
            </a:r>
            <a:endParaRPr kumimoji="1"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　支援します。</a:t>
            </a:r>
            <a:endParaRPr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</a:t>
            </a:r>
            <a:endParaRPr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＊自分の気持ち</a:t>
            </a:r>
            <a:r>
              <a:rPr kumimoji="1" lang="en-US" altLang="ja-JP" sz="1900" dirty="0"/>
              <a:t>(</a:t>
            </a:r>
            <a:r>
              <a:rPr kumimoji="1" lang="ja-JP" altLang="en-US" sz="1900" dirty="0"/>
              <a:t>嬉しい・楽しい・いやだ等々</a:t>
            </a:r>
            <a:r>
              <a:rPr kumimoji="1" lang="en-US" altLang="ja-JP" sz="1900" dirty="0"/>
              <a:t>)</a:t>
            </a:r>
            <a:r>
              <a:rPr kumimoji="1" lang="ja-JP" altLang="en-US" sz="1900" dirty="0"/>
              <a:t>があるように、相手</a:t>
            </a:r>
            <a:endParaRPr kumimoji="1" lang="en-US" altLang="ja-JP" sz="1900" dirty="0"/>
          </a:p>
          <a:p>
            <a:pPr marL="0" indent="0">
              <a:buNone/>
            </a:pPr>
            <a:r>
              <a:rPr lang="ja-JP" altLang="en-US" sz="1900" dirty="0"/>
              <a:t>　　にも気持ちがあるということを少しずつ理解できるように、職員が</a:t>
            </a:r>
            <a:endParaRPr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　本人・相手の気持ちの代弁をしながら支援します。</a:t>
            </a:r>
            <a:endParaRPr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</a:t>
            </a:r>
            <a:endParaRPr kumimoji="1" lang="en-US" altLang="ja-JP" sz="1900" dirty="0"/>
          </a:p>
          <a:p>
            <a:pPr marL="0" indent="0">
              <a:buNone/>
            </a:pPr>
            <a:r>
              <a:rPr lang="ja-JP" altLang="en-US" sz="1900" dirty="0"/>
              <a:t>　</a:t>
            </a:r>
            <a:r>
              <a:rPr kumimoji="1" lang="ja-JP" altLang="en-US" sz="1900" dirty="0"/>
              <a:t>＊物の貸し借りや順番、ルールを守る等、活動を通して社会性を</a:t>
            </a:r>
            <a:endParaRPr kumimoji="1"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　育めるように支援します。</a:t>
            </a:r>
            <a:endParaRPr kumimoji="1"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</a:t>
            </a:r>
            <a:endParaRPr kumimoji="1" lang="en-US" altLang="ja-JP" sz="1900" b="1" dirty="0"/>
          </a:p>
          <a:p>
            <a:pPr marL="0" indent="0">
              <a:buNone/>
            </a:pPr>
            <a:r>
              <a:rPr lang="ja-JP" altLang="en-US" sz="1900" dirty="0"/>
              <a:t>　〇本人の意思を尊重しつつ、他者や周りと折り合いがつけられる力を育む。</a:t>
            </a:r>
            <a:endParaRPr lang="en-US" altLang="ja-JP" sz="1900" dirty="0"/>
          </a:p>
          <a:p>
            <a:pPr marL="0" indent="0">
              <a:buNone/>
            </a:pPr>
            <a:r>
              <a:rPr kumimoji="1" lang="ja-JP" altLang="en-US" sz="1900" dirty="0"/>
              <a:t>　　活動の中や遊びの中で。</a:t>
            </a:r>
            <a:endParaRPr kumimoji="1" lang="en-US" altLang="ja-JP" sz="1900" dirty="0"/>
          </a:p>
          <a:p>
            <a:pPr marL="0" indent="0">
              <a:buNone/>
            </a:pPr>
            <a:endParaRPr kumimoji="1" lang="en-US" altLang="ja-JP" sz="1900" b="1" dirty="0"/>
          </a:p>
        </p:txBody>
      </p:sp>
    </p:spTree>
    <p:extLst>
      <p:ext uri="{BB962C8B-B14F-4D97-AF65-F5344CB8AC3E}">
        <p14:creationId xmlns:p14="http://schemas.microsoft.com/office/powerpoint/2010/main" val="460470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50F833-4318-4E6F-74E2-09B5C0EB2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7587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家族支援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276731-B16A-ADF0-9F21-CD69FDEA8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7187"/>
            <a:ext cx="8596668" cy="47041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＊連絡ノートの活用やお迎え時・送迎時に顔を合わせ、事業所への要望や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相談等、ご家庭との連携を密に行うように心がける。必要時には、面談や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訪問を行い、助言や相談ができる体制を整える。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＊おしゃべり広場やそら親の会を通じて保護者同士のつながりや、相談・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意見交換ができる場の提供や学びの場の設定をしていく。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＊利用する本人だけでなく、家庭生活やきょうだい児に関する相談や援助、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必要な時には、</a:t>
            </a:r>
            <a:r>
              <a:rPr kumimoji="1" lang="ja-JP" altLang="en-US" dirty="0"/>
              <a:t>各関係機関とも連携をとり、タイムリーな支援が行えるよ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kumimoji="1" lang="ja-JP" altLang="en-US" dirty="0"/>
              <a:t>う会議の設定や情報交換を積極的に行う。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2143377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788E0B-A94F-0427-FE16-C20275526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7419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移行支援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D70B16-6041-B9F1-4849-0E88840DA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7019"/>
            <a:ext cx="8596668" cy="53447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b="1" dirty="0"/>
          </a:p>
          <a:p>
            <a:pPr marL="0" indent="0">
              <a:buNone/>
            </a:pPr>
            <a:r>
              <a:rPr lang="ja-JP" altLang="en-US" sz="2000" dirty="0"/>
              <a:t>　　</a:t>
            </a:r>
            <a:r>
              <a:rPr kumimoji="1" lang="ja-JP" altLang="en-US" sz="2000" dirty="0"/>
              <a:t>＊本人やご家族の意向を確認しながら、学校やその他各関係機関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　　との</a:t>
            </a:r>
            <a:r>
              <a:rPr lang="ja-JP" altLang="en-US" sz="2000" dirty="0"/>
              <a:t>連携、情報交換や担当者会議等を行い、包括的に支援が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　行える環境を作っていきます</a:t>
            </a:r>
            <a:r>
              <a:rPr kumimoji="1" lang="ja-JP" altLang="en-US" sz="2000" dirty="0"/>
              <a:t>。</a:t>
            </a: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　＊進路先等との情報の共有、連携をします。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444043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E2A70A-0633-E981-8677-B19FC0463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077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地域支援・地域連携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4F121D-CF2A-05E0-D51A-85407D67E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5677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kumimoji="1" lang="ja-JP" altLang="en-US" sz="2000" dirty="0"/>
              <a:t>＊地域との交流の機会として、町内会や近隣施設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介護施設等</a:t>
            </a:r>
            <a:r>
              <a:rPr kumimoji="1" lang="en-US" altLang="ja-JP" sz="2000" dirty="0"/>
              <a:t>)</a:t>
            </a:r>
            <a:r>
              <a:rPr kumimoji="1" lang="ja-JP" altLang="en-US" sz="2000" dirty="0"/>
              <a:t>の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イベントへの参加。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＊学校や相談支援事業所・他事業所等と支援についての相談や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情報の共有を行い、一体的な支援ができるような環境を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整える。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96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D372D7-7CD6-AE9B-F836-7F980755D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5910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職員の質の向上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92354C-CA4E-80BC-35C6-9298BD2BB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4847"/>
            <a:ext cx="8596668" cy="53119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sz="2000" dirty="0"/>
              <a:t>〇事業所別会議・法人内管理者会議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〇毎日のケース振り返り</a:t>
            </a:r>
            <a:r>
              <a:rPr kumimoji="1" lang="ja-JP" altLang="en-US" sz="2000" dirty="0"/>
              <a:t>　</a:t>
            </a: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〇内部研修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＊新任職員研修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</a:t>
            </a:r>
            <a:r>
              <a:rPr kumimoji="1" lang="ja-JP" altLang="en-US" sz="2000" dirty="0"/>
              <a:t>虐待防止・身体拘束適正化研修の実施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＊感染症に関する研修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＊災害・防災に関する研修</a:t>
            </a: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〇外部研修の受講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＊地方公共団体主催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＊加入団体主催</a:t>
            </a:r>
            <a:r>
              <a:rPr lang="en-US" altLang="ja-JP" sz="2000" dirty="0"/>
              <a:t>(</a:t>
            </a:r>
            <a:r>
              <a:rPr lang="ja-JP" altLang="en-US" sz="2000" dirty="0"/>
              <a:t>千葉放課後連・きょうされん・全障研</a:t>
            </a:r>
            <a:r>
              <a:rPr lang="en-US" altLang="ja-JP" sz="2000" dirty="0"/>
              <a:t>)</a:t>
            </a:r>
          </a:p>
          <a:p>
            <a:pPr marL="0" indent="0">
              <a:buNone/>
            </a:pP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946548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D1D0D0-EAEC-5297-8AAE-369844325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6581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主な行事等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3B1F47-D44E-D926-25A5-E8B4F80A5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181"/>
            <a:ext cx="8596668" cy="46451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000" dirty="0"/>
              <a:t>　＊法人主体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kumimoji="1" lang="ja-JP" altLang="en-US" sz="2000" dirty="0"/>
              <a:t>〇おしゃべり広場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年３回実施</a:t>
            </a:r>
            <a:r>
              <a:rPr kumimoji="1" lang="en-US" altLang="ja-JP" sz="2000" dirty="0"/>
              <a:t>)</a:t>
            </a:r>
            <a:r>
              <a:rPr kumimoji="1" lang="ja-JP" altLang="en-US" sz="2000" dirty="0"/>
              <a:t>　　　　　〇そら親の会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〇全体行事：秋の親子ウォーキング</a:t>
            </a:r>
            <a:r>
              <a:rPr lang="en-US" altLang="ja-JP" sz="2000" dirty="0"/>
              <a:t>(</a:t>
            </a:r>
            <a:r>
              <a:rPr lang="ja-JP" altLang="en-US" sz="2000" dirty="0"/>
              <a:t>１１月</a:t>
            </a:r>
            <a:r>
              <a:rPr lang="en-US" altLang="ja-JP" sz="2000" dirty="0"/>
              <a:t>)</a:t>
            </a:r>
          </a:p>
          <a:p>
            <a:pPr marL="0" indent="0">
              <a:buNone/>
            </a:pPr>
            <a:r>
              <a:rPr kumimoji="1" lang="ja-JP" altLang="en-US" sz="2000" dirty="0"/>
              <a:t>　　　　　　　進級進学を祝う会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３月</a:t>
            </a:r>
            <a:r>
              <a:rPr kumimoji="1" lang="en-US" altLang="ja-JP" sz="2000" dirty="0"/>
              <a:t>)</a:t>
            </a:r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＊事業所主体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〇誕生日会　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〇季節に合わせたイベント週間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　初詣・ハロウィン・クリスマス・節分</a:t>
            </a:r>
            <a:r>
              <a:rPr lang="ja-JP" altLang="en-US" sz="2000" dirty="0"/>
              <a:t>等々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〇長期休暇：お出かけ企画・昼食企画・おやつ企画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〇土曜デイ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21958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868AA0A-62D6-531E-1CE3-6603C1006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3558"/>
          </a:xfrm>
        </p:spPr>
        <p:txBody>
          <a:bodyPr>
            <a:noAutofit/>
          </a:bodyPr>
          <a:lstStyle/>
          <a:p>
            <a:r>
              <a:rPr lang="ja-JP" altLang="en-US" sz="4000" dirty="0"/>
              <a:t>基本理念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F5ABCAC5-3675-3062-7FE6-A187AEE59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03159"/>
            <a:ext cx="8596668" cy="4838204"/>
          </a:xfrm>
        </p:spPr>
        <p:txBody>
          <a:bodyPr/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sz="3200" dirty="0"/>
              <a:t>＊安心・安全・楽しいそら・頼りになるそら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＊基本“〇〇しなければならない場所ではなく、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自由にゆったり過ごせる場所”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＊“最低限の社会のルール“を伝えながら、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折り合いをつける力を育む</a:t>
            </a:r>
            <a:endParaRPr lang="en-US" altLang="ja-JP" sz="3200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113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B4D3FCC4-C1CF-7C58-3371-C7E11CAADE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292" y="728455"/>
            <a:ext cx="8242076" cy="859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>
                <a:solidFill>
                  <a:schemeClr val="accent1"/>
                </a:solidFill>
              </a:rPr>
              <a:t>基本目標</a:t>
            </a:r>
            <a:endParaRPr lang="en-US" altLang="ja-JP" sz="4000" dirty="0">
              <a:solidFill>
                <a:schemeClr val="accent1"/>
              </a:solidFill>
            </a:endParaRP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916CFEA4-E1E1-C449-0CB1-4595AF24B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292" y="1608221"/>
            <a:ext cx="8242076" cy="36415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3200" dirty="0"/>
              <a:t>＊２本の柱　①子どもへの発達支援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　　　　②ご家庭への生活支援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＊家庭・学校・療育機関以外の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第三の場としての支援</a:t>
            </a:r>
          </a:p>
          <a:p>
            <a:endParaRPr lang="en-US" altLang="ja-JP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470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34BFBF-C5EF-5F03-867C-35584925F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8"/>
            <a:ext cx="8596668" cy="1812759"/>
          </a:xfrm>
        </p:spPr>
        <p:txBody>
          <a:bodyPr>
            <a:normAutofit fontScale="90000"/>
          </a:bodyPr>
          <a:lstStyle/>
          <a:p>
            <a:r>
              <a:rPr kumimoji="1" lang="ja-JP" altLang="en-US" sz="4400" dirty="0"/>
              <a:t>支援目標　</a:t>
            </a:r>
            <a:br>
              <a:rPr kumimoji="1" lang="en-US" altLang="ja-JP" sz="4000" dirty="0"/>
            </a:br>
            <a:r>
              <a:rPr kumimoji="1" lang="ja-JP" altLang="en-US" sz="4000" dirty="0"/>
              <a:t>　　</a:t>
            </a:r>
            <a:r>
              <a:rPr kumimoji="1" lang="ja-JP" altLang="en-US" sz="3200" dirty="0"/>
              <a:t>ご家庭と連携し、ひとり一人の成長と発達を　</a:t>
            </a:r>
            <a:br>
              <a:rPr kumimoji="1" lang="en-US" altLang="ja-JP" sz="3200" dirty="0"/>
            </a:br>
            <a:r>
              <a:rPr lang="ja-JP" altLang="en-US" sz="3200" dirty="0"/>
              <a:t>　　</a:t>
            </a:r>
            <a:r>
              <a:rPr kumimoji="1" lang="ja-JP" altLang="en-US" sz="3200" dirty="0"/>
              <a:t>願い支援します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6FD3BC-9B9A-1D08-EC4D-C0A04F4E5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422357"/>
            <a:ext cx="10119003" cy="4235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000" dirty="0"/>
              <a:t>（１）子どもといっしょに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＊丈夫な体と安定した気持ちで生活が送れる子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＊大人と一緒に自立に向けてチャレンジできる子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＊友だちや周囲の人と一緒に過ごす事が好きな子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＊遊具や絵本など好きな物で一人遊びが楽しめる子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＊自分の気持ちや“</a:t>
            </a:r>
            <a:r>
              <a:rPr lang="en-US" altLang="ja-JP" sz="2000" dirty="0"/>
              <a:t>YES</a:t>
            </a:r>
            <a:r>
              <a:rPr lang="ja-JP" altLang="en-US" sz="2000" dirty="0"/>
              <a:t>・</a:t>
            </a:r>
            <a:r>
              <a:rPr lang="en-US" altLang="ja-JP" sz="2000" dirty="0"/>
              <a:t>NO</a:t>
            </a:r>
            <a:r>
              <a:rPr lang="ja-JP" altLang="en-US" sz="2000" dirty="0"/>
              <a:t>”の意思を伝えられる子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（２）大人といっしょに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＊子どもの健やかな成長と発達を願い、家庭や関係機関との連携を大切にする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＊保護者の皆さんと「一緒にね」を大事にし“そら”を共に育ててもらう</a:t>
            </a:r>
          </a:p>
        </p:txBody>
      </p:sp>
    </p:spTree>
    <p:extLst>
      <p:ext uri="{BB962C8B-B14F-4D97-AF65-F5344CB8AC3E}">
        <p14:creationId xmlns:p14="http://schemas.microsoft.com/office/powerpoint/2010/main" val="183662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050F7-1DDA-BF6A-A8DD-4AD1984BA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2316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事業内容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A9804A-1F30-F9CA-DC0B-CB33D9B87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8473"/>
            <a:ext cx="8596668" cy="47528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000" dirty="0"/>
              <a:t>【</a:t>
            </a:r>
            <a:r>
              <a:rPr kumimoji="1" lang="ja-JP" altLang="en-US" sz="2000" dirty="0"/>
              <a:t>開室日・時間</a:t>
            </a:r>
            <a:r>
              <a:rPr kumimoji="1" lang="en-US" altLang="ja-JP" sz="2000" dirty="0"/>
              <a:t>】</a:t>
            </a:r>
            <a:r>
              <a:rPr kumimoji="1" lang="ja-JP" altLang="en-US" sz="2000" dirty="0"/>
              <a:t>　月曜日から金曜日　９：００～１８：００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【</a:t>
            </a:r>
            <a:r>
              <a:rPr lang="ja-JP" altLang="en-US" sz="2000" dirty="0"/>
              <a:t>閉室日</a:t>
            </a:r>
            <a:r>
              <a:rPr lang="en-US" altLang="ja-JP" sz="2000" dirty="0"/>
              <a:t>】</a:t>
            </a:r>
            <a:r>
              <a:rPr lang="ja-JP" altLang="en-US" sz="2000" dirty="0"/>
              <a:t>　基本　土、日、祝日、年末年始・夏期休暇５日間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　　　　　土曜デイ年間２０日前後あり</a:t>
            </a: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kumimoji="1" lang="en-US" altLang="ja-JP" sz="2000" dirty="0"/>
              <a:t>【</a:t>
            </a:r>
            <a:r>
              <a:rPr kumimoji="1" lang="ja-JP" altLang="en-US" sz="2000" dirty="0"/>
              <a:t>サービス提供時間</a:t>
            </a:r>
            <a:r>
              <a:rPr kumimoji="1" lang="en-US" altLang="ja-JP" sz="2000" dirty="0"/>
              <a:t>】</a:t>
            </a:r>
          </a:p>
          <a:p>
            <a:pPr marL="0" indent="0">
              <a:buNone/>
            </a:pPr>
            <a:r>
              <a:rPr lang="ja-JP" altLang="en-US" sz="2000" dirty="0"/>
              <a:t>＊放課後等デイサービス</a:t>
            </a:r>
            <a:r>
              <a:rPr kumimoji="1" lang="ja-JP" altLang="en-US" sz="2000" dirty="0"/>
              <a:t>　平常時　　９：３０～１７：３０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　　　　　　　　　　長期休暇　９：３０～１７：００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　　　　　　　　　　土曜デイ　９：３０～１６：００　</a:t>
            </a: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【</a:t>
            </a:r>
            <a:r>
              <a:rPr lang="ja-JP" altLang="en-US" sz="2000" dirty="0"/>
              <a:t>送迎</a:t>
            </a:r>
            <a:r>
              <a:rPr lang="en-US" altLang="ja-JP" sz="2000" dirty="0"/>
              <a:t>】</a:t>
            </a:r>
            <a:r>
              <a:rPr lang="ja-JP" altLang="en-US" sz="2000" dirty="0"/>
              <a:t>　基本学校等の送迎のお迎えは全校対応・帰り自宅送迎は応相談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　　　　基本松戸市全域</a:t>
            </a:r>
            <a:endParaRPr kumimoji="1" lang="en-US" altLang="ja-JP" sz="20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9843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065023-E876-8131-1156-B56FB16C2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2716"/>
            <a:ext cx="8596668" cy="818147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本人支援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83C504-3E37-E24B-F961-1B3BB14E3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90863"/>
            <a:ext cx="8596668" cy="56147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b="1" dirty="0"/>
              <a:t>①健康・生活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＊来室時の検温・手洗い・うがい等を実施する。健康チェックカードを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使用し、ご家庭と連携しひとりひとりの健康管理を行います。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＊活動の中で、生活面の自立に向けた支援を心がけます。食事・排泄・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着替えなど「自分でできることは自分でやる、やってみる」。できない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部分は「やって」が言えるように。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子どもたちひとりひとりに合わせて見守り、必要な部分を支援します。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＊遊びや活動を通して、必要なスキルを身につけられるように場面の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設定や環境を整えます。</a:t>
            </a:r>
            <a:endParaRPr lang="en-US" altLang="ja-JP" dirty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r>
              <a:rPr lang="ja-JP" altLang="en-US" dirty="0"/>
              <a:t>〇自立に向けて、職員が必要以上に介助を行わず、声かけ・見守りを大切する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身だしなみや整え方を伝える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710683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BB4EC5-F776-5D92-18F8-3880CC27C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5865"/>
            <a:ext cx="8596668" cy="770021"/>
          </a:xfrm>
        </p:spPr>
        <p:txBody>
          <a:bodyPr>
            <a:normAutofit/>
          </a:bodyPr>
          <a:lstStyle/>
          <a:p>
            <a:r>
              <a:rPr lang="ja-JP" altLang="en-US" sz="4000" dirty="0"/>
              <a:t>本人支援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05E0A3-20CB-36FE-5DB4-381A3AFC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25886"/>
            <a:ext cx="8596668" cy="5322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000" b="1" dirty="0"/>
              <a:t>②運動・感覚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＊公園遊びや散歩、活動の中で様々な経験をし、身体の使い方をしったり、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体力の向上</a:t>
            </a:r>
            <a:r>
              <a:rPr kumimoji="1" lang="ja-JP" altLang="en-US" dirty="0"/>
              <a:t>をできるよう支援をします。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＊感覚素材を用いて、様々なものに触れる経験を</a:t>
            </a:r>
            <a:r>
              <a:rPr lang="ja-JP" altLang="en-US" dirty="0"/>
              <a:t>します</a:t>
            </a:r>
            <a:r>
              <a:rPr kumimoji="1" lang="ja-JP" altLang="en-US" dirty="0"/>
              <a:t>。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＊感覚過敏がある子どもたちに対して、過ごしやすい環境を整えます。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r>
              <a:rPr lang="ja-JP" altLang="en-US" dirty="0"/>
              <a:t>〇</a:t>
            </a:r>
            <a:r>
              <a:rPr kumimoji="1" lang="ja-JP" altLang="en-US" dirty="0"/>
              <a:t>公園遊び・町内散歩など身体を動かし、心身の発散を図ります。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2375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8C2B75-CB1A-0A15-6C31-6EBFE4F5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08547"/>
            <a:ext cx="8596668" cy="770021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本人支援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1611BD-9EBE-34DB-E21D-AA5CCB6EB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9620"/>
            <a:ext cx="8596668" cy="538486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sz="2000" b="1" dirty="0">
                <a:solidFill>
                  <a:schemeClr val="tx1"/>
                </a:solidFill>
              </a:rPr>
              <a:t>③認知・行動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＊活動の流れを理解し、行動できるように声をかけ、促していきます。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ひとりひとり</a:t>
            </a:r>
            <a:r>
              <a:rPr kumimoji="1" lang="ja-JP" altLang="en-US" dirty="0"/>
              <a:t>に合わせて、絵カードや写真カード等を使用し、適切な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配慮を行います。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＊予定の変更などが苦手な子ども</a:t>
            </a:r>
            <a:r>
              <a:rPr lang="en-US" altLang="ja-JP" dirty="0"/>
              <a:t>(</a:t>
            </a:r>
            <a:r>
              <a:rPr lang="ja-JP" altLang="en-US" dirty="0"/>
              <a:t>こだわりが強い子</a:t>
            </a:r>
            <a:r>
              <a:rPr lang="en-US" altLang="ja-JP" dirty="0"/>
              <a:t>)</a:t>
            </a:r>
            <a:r>
              <a:rPr lang="ja-JP" altLang="en-US" dirty="0"/>
              <a:t>には、できる限り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事前に</a:t>
            </a:r>
            <a:r>
              <a:rPr kumimoji="1" lang="ja-JP" altLang="en-US" dirty="0"/>
              <a:t>、わかりやすく伝えるように心がけ、適切な配慮を行います。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＊おもちゃや道具を使って、物体の数や形・変化・音の違いを「見て・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触って・聞いて」感じたり、体験したりできるように意図的に教材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を提供し、理解が深まるように支援します。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〇小集団での遊びの設定。季節に合わせた企画の実施（制作活動・手作りおやつ）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1700" dirty="0"/>
              <a:t>　</a:t>
            </a:r>
            <a:endParaRPr lang="en-US" altLang="ja-JP" sz="1700" dirty="0"/>
          </a:p>
          <a:p>
            <a:pPr marL="0" indent="0">
              <a:buNone/>
            </a:pP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40247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210AD8-6C87-C85F-754E-7C05D6267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2714"/>
            <a:ext cx="8596668" cy="770022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本人支援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BF280C-226C-697C-15DE-8336ED9B7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34452"/>
            <a:ext cx="8596668" cy="5803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000" b="1" dirty="0"/>
              <a:t>④言語・コミュニケーション</a:t>
            </a:r>
            <a:endParaRPr lang="en-US" altLang="ja-JP" sz="2000" b="1" dirty="0"/>
          </a:p>
          <a:p>
            <a:pPr marL="0" indent="0">
              <a:buNone/>
            </a:pPr>
            <a:r>
              <a:rPr kumimoji="1" lang="ja-JP" altLang="en-US" sz="2000" dirty="0"/>
              <a:t>　</a:t>
            </a:r>
            <a:r>
              <a:rPr kumimoji="1" lang="ja-JP" altLang="en-US" dirty="0"/>
              <a:t>＊活動の中で、ひとりひとりが持っているコミュニケーションの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方法</a:t>
            </a:r>
            <a:r>
              <a:rPr lang="en-US" altLang="ja-JP" dirty="0"/>
              <a:t>(</a:t>
            </a:r>
            <a:r>
              <a:rPr lang="ja-JP" altLang="en-US" dirty="0"/>
              <a:t>言葉・文字・ジェスチャーなど</a:t>
            </a:r>
            <a:r>
              <a:rPr lang="en-US" altLang="ja-JP" dirty="0"/>
              <a:t>)</a:t>
            </a:r>
            <a:r>
              <a:rPr lang="ja-JP" altLang="en-US" dirty="0"/>
              <a:t>を引き出しながら、それぞれ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に必要な力が身につけられるよう支援します。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＊あいさつや会話、やりとりなど、その場に合った表出を促し、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円滑なコミュニケーションを行うことが出来るように支援します。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＊表出が苦手な子どもに対して、本人から発信できたり、相手に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伝えられたり出来るように絵カードや写真など自分の意思を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伝える練習をします。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〇</a:t>
            </a:r>
            <a:r>
              <a:rPr lang="ja-JP" altLang="en-US" dirty="0"/>
              <a:t>それぞれの気持ち・要求をくみ取りながら、必要な場合は代弁し、適切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な表出・表現を促す。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53261259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1537</TotalTime>
  <Words>1488</Words>
  <Application>Microsoft Office PowerPoint</Application>
  <PresentationFormat>ワイド画面</PresentationFormat>
  <Paragraphs>167</Paragraphs>
  <Slides>15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0" baseType="lpstr">
      <vt:lpstr>游ゴシック</vt:lpstr>
      <vt:lpstr>Arial</vt:lpstr>
      <vt:lpstr>Trebuchet MS</vt:lpstr>
      <vt:lpstr>Wingdings 3</vt:lpstr>
      <vt:lpstr>ファセット</vt:lpstr>
      <vt:lpstr>特定非営利活動法人そら</vt:lpstr>
      <vt:lpstr>基本理念</vt:lpstr>
      <vt:lpstr>PowerPoint プレゼンテーション</vt:lpstr>
      <vt:lpstr>支援目標　 　　ご家庭と連携し、ひとり一人の成長と発達を　 　　願い支援します</vt:lpstr>
      <vt:lpstr>事業内容</vt:lpstr>
      <vt:lpstr>本人支援</vt:lpstr>
      <vt:lpstr>本人支援</vt:lpstr>
      <vt:lpstr>本人支援</vt:lpstr>
      <vt:lpstr>本人支援</vt:lpstr>
      <vt:lpstr>本人支援</vt:lpstr>
      <vt:lpstr>家族支援</vt:lpstr>
      <vt:lpstr>移行支援</vt:lpstr>
      <vt:lpstr>地域支援・地域連携</vt:lpstr>
      <vt:lpstr>職員の質の向上</vt:lpstr>
      <vt:lpstr>主な行事等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そら 特定非営利活動法人</dc:creator>
  <cp:lastModifiedBy>そら 特定非営利活動法人</cp:lastModifiedBy>
  <cp:revision>7</cp:revision>
  <cp:lastPrinted>2025-03-05T08:29:56Z</cp:lastPrinted>
  <dcterms:created xsi:type="dcterms:W3CDTF">2025-03-05T01:58:51Z</dcterms:created>
  <dcterms:modified xsi:type="dcterms:W3CDTF">2025-03-27T00:10:41Z</dcterms:modified>
</cp:coreProperties>
</file>